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4" r:id="rId3"/>
    <p:sldId id="266" r:id="rId4"/>
    <p:sldId id="292" r:id="rId5"/>
    <p:sldId id="293" r:id="rId6"/>
    <p:sldId id="265" r:id="rId7"/>
    <p:sldId id="282" r:id="rId8"/>
    <p:sldId id="267" r:id="rId9"/>
    <p:sldId id="271" r:id="rId10"/>
    <p:sldId id="294" r:id="rId11"/>
    <p:sldId id="270" r:id="rId12"/>
    <p:sldId id="268" r:id="rId13"/>
    <p:sldId id="288" r:id="rId14"/>
    <p:sldId id="272" r:id="rId15"/>
    <p:sldId id="273" r:id="rId16"/>
    <p:sldId id="295" r:id="rId17"/>
    <p:sldId id="279" r:id="rId18"/>
    <p:sldId id="261" r:id="rId19"/>
    <p:sldId id="26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18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4a5d516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c4a5d51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7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4a5d516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c4a5d51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70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51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00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34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58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532a2a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532a2a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0453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hkem teksti. Väiksem tekst" type="titleOnly">
  <p:cSld name="Rohkem teksti. Väiksem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0" y="393525"/>
            <a:ext cx="87504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953600" y="1371050"/>
            <a:ext cx="6842400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pealkirjata">
  <p:cSld name="Tekst pealkirjat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953600" y="568900"/>
            <a:ext cx="6842400" cy="4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0" y="4356200"/>
            <a:ext cx="7888800" cy="3936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6706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58155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Tühi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kooni kohaga tühi">
  <p:cSld name="Ikooni kohaga tüh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lk numbriga">
  <p:cSld name="Tühi lk numbriga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25168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lk numbriga" preserve="1">
  <p:cSld name="1_Tühi lk numbriga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7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ma leheküljenumbrita tühi">
  <p:cSld name="Ilma leheküljenumbrita tüh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ma leheküljenumbrita tühi" preserve="1">
  <p:cSld name="1_Ilma leheküljenumbrita tüh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8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handatud küljendus 1">
  <p:cSld name="Kohandatud küljendu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87225" y="3885343"/>
            <a:ext cx="82044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349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52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08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31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4765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4003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3241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478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2479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2479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2479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2479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2479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1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51930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1">
  <p:cSld name="Title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5303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2546175" y="1414275"/>
            <a:ext cx="6509100" cy="1892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Char char="●"/>
              <a:def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○"/>
              <a:defRPr sz="36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■"/>
              <a:defRPr sz="36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sz="36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○"/>
              <a:defRPr sz="36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■"/>
              <a:defRPr sz="36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sz="36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○"/>
              <a:defRPr sz="36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■"/>
              <a:defRPr sz="3600" b="1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2935400" y="2680825"/>
            <a:ext cx="5814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●"/>
              <a:defRPr sz="3600" b="1">
                <a:solidFill>
                  <a:srgbClr val="31316D"/>
                </a:solidFill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○"/>
              <a:defRPr sz="3600" b="1">
                <a:solidFill>
                  <a:srgbClr val="31316D"/>
                </a:solidFill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■"/>
              <a:defRPr sz="3600" b="1">
                <a:solidFill>
                  <a:srgbClr val="31316D"/>
                </a:solidFill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●"/>
              <a:defRPr sz="3600" b="1">
                <a:solidFill>
                  <a:srgbClr val="31316D"/>
                </a:solidFill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○"/>
              <a:defRPr sz="3600" b="1">
                <a:solidFill>
                  <a:srgbClr val="31316D"/>
                </a:solidFill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■"/>
              <a:defRPr sz="3600" b="1">
                <a:solidFill>
                  <a:srgbClr val="31316D"/>
                </a:solidFill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●"/>
              <a:defRPr sz="3600" b="1">
                <a:solidFill>
                  <a:srgbClr val="31316D"/>
                </a:solidFill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○"/>
              <a:defRPr sz="3600" b="1">
                <a:solidFill>
                  <a:srgbClr val="31316D"/>
                </a:solidFill>
              </a:defRPr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■"/>
              <a:defRPr sz="3600" b="1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Google Shape;24;p7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33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Pealkiri Tekst">
  <p:cSld name="Pilt Pealkiri Teks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178400" y="1349150"/>
            <a:ext cx="44634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●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○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■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●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○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■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●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○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■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434575" y="393475"/>
            <a:ext cx="4207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65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0" y="393525"/>
            <a:ext cx="87504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"/>
              <a:buChar char="●"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77500" y="1367175"/>
            <a:ext cx="36927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24475" y="393475"/>
            <a:ext cx="76287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60400" y="1369525"/>
            <a:ext cx="36927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kolm veergu">
  <p:cSld name="Pealkiri ja kolm veerg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316D"/>
              </a:solidFill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0" y="393525"/>
            <a:ext cx="87504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316D"/>
              </a:solidFill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02677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346312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5899474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181694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mmsaarekool.parnu.ee/wp-content/uploads/2019/03/isikuandmete-t----tlemise-tingimused-p--rnu-tammsaare-koo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ammsaarekool.parnu.ee/wp-content/uploads/2019/03/soglashenie-na-obrabotku-lichnyih-dannyih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voog.com/0000/0034/3577/files/Isikuandmete%20kaitse%20%C3%BCldm%C3%A4%C3%A4ruse%20rakendamise%20juhend10091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Yv3AmsC84fw" TargetMode="External"/><Relationship Id="rId5" Type="http://schemas.openxmlformats.org/officeDocument/2006/relationships/hyperlink" Target="https://wiki.itcollege.ee/index.php/GDPR_ehk_isikuandmete_kaitse_%C3%BCldm%C3%A4%C3%A4rus_-_andmek%C3%A4itluse_kultuuri_muutus" TargetMode="External"/><Relationship Id="rId4" Type="http://schemas.openxmlformats.org/officeDocument/2006/relationships/hyperlink" Target="https://youtu.be/mLv20e01T5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53710" y="1846200"/>
            <a:ext cx="6148552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 dirty="0" smtClean="0"/>
              <a:t>Isikuandmete kaitse üldmäärus</a:t>
            </a:r>
            <a:br>
              <a:rPr lang="et" sz="3000" dirty="0" smtClean="0"/>
            </a:br>
            <a:r>
              <a:rPr lang="ru-RU" sz="3000" dirty="0" smtClean="0"/>
              <a:t>Защита персональных данных</a:t>
            </a:r>
            <a:endParaRPr sz="3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Isikuandmete töötlemise juhised</a:t>
            </a:r>
            <a:endParaRPr lang="et-EE" dirty="0"/>
          </a:p>
        </p:txBody>
      </p:sp>
      <p:sp>
        <p:nvSpPr>
          <p:cNvPr id="5" name="Google Shape;76;p18"/>
          <p:cNvSpPr txBox="1">
            <a:spLocks/>
          </p:cNvSpPr>
          <p:nvPr/>
        </p:nvSpPr>
        <p:spPr>
          <a:xfrm>
            <a:off x="2935500" y="3497100"/>
            <a:ext cx="5814900" cy="13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t-EE" b="1" dirty="0" smtClean="0">
                <a:solidFill>
                  <a:srgbClr val="31316D"/>
                </a:solidFill>
              </a:rPr>
              <a:t>Materjalide autor: Ingrid Maadvere (HITSA)</a:t>
            </a:r>
          </a:p>
          <a:p>
            <a:r>
              <a:rPr lang="et-EE" b="1" dirty="0" smtClean="0">
                <a:solidFill>
                  <a:srgbClr val="31316D"/>
                </a:solidFill>
              </a:rPr>
              <a:t>Koolitaja: Svetlana Solomonova </a:t>
            </a:r>
            <a:endParaRPr lang="it-IT" b="1" dirty="0" smtClean="0">
              <a:solidFill>
                <a:srgbClr val="31316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677" y="4265806"/>
            <a:ext cx="1366346" cy="792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</a:t>
            </a:fld>
            <a:endParaRPr lang="e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5613" y="1276456"/>
            <a:ext cx="7690897" cy="3544500"/>
          </a:xfrm>
        </p:spPr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t-EE" dirty="0" smtClean="0"/>
              <a:t>Seaduste täitmiseks</a:t>
            </a:r>
          </a:p>
          <a:p>
            <a:pPr lvl="1"/>
            <a:r>
              <a:rPr lang="et-EE" sz="1800" dirty="0" smtClean="0"/>
              <a:t>Kooli astumine</a:t>
            </a:r>
          </a:p>
          <a:p>
            <a:pPr lvl="1"/>
            <a:r>
              <a:rPr lang="et-EE" sz="1800" dirty="0" smtClean="0"/>
              <a:t>Tunnistused, käskkirjad, protokollid, töölepingud</a:t>
            </a:r>
          </a:p>
          <a:p>
            <a:pPr lvl="1"/>
            <a:r>
              <a:rPr lang="et-EE" sz="1800" dirty="0" smtClean="0"/>
              <a:t>Immuniseerimispass</a:t>
            </a:r>
          </a:p>
          <a:p>
            <a:pPr lvl="1"/>
            <a:r>
              <a:rPr lang="et-EE" sz="1800" dirty="0" smtClean="0"/>
              <a:t>Elektrooniline õppeinfosüsteem (</a:t>
            </a:r>
            <a:r>
              <a:rPr lang="et-EE" sz="1800" dirty="0" err="1" smtClean="0"/>
              <a:t>eKool</a:t>
            </a:r>
            <a:r>
              <a:rPr lang="et-EE" sz="1800" dirty="0" smtClean="0"/>
              <a:t>, Stuudium)</a:t>
            </a:r>
          </a:p>
          <a:p>
            <a:pPr lvl="1"/>
            <a:r>
              <a:rPr lang="et-EE" sz="1800" dirty="0" smtClean="0"/>
              <a:t>Kodukorras kehtestatud õpikeskkonnad</a:t>
            </a:r>
          </a:p>
          <a:p>
            <a:pPr lvl="1"/>
            <a:r>
              <a:rPr lang="et-EE" sz="1800" dirty="0" smtClean="0"/>
              <a:t>…</a:t>
            </a:r>
          </a:p>
          <a:p>
            <a:pPr marL="101600" indent="0">
              <a:buNone/>
            </a:pPr>
            <a:r>
              <a:rPr lang="ru-RU" dirty="0" smtClean="0"/>
              <a:t>Для исполнения закона</a:t>
            </a:r>
            <a:endParaRPr lang="et-EE" dirty="0" smtClean="0"/>
          </a:p>
          <a:p>
            <a:pPr lvl="1"/>
            <a:r>
              <a:rPr lang="ru-RU" sz="1800" dirty="0" smtClean="0"/>
              <a:t>Поступление в школу</a:t>
            </a:r>
            <a:endParaRPr lang="et-EE" sz="1800" dirty="0" smtClean="0"/>
          </a:p>
          <a:p>
            <a:pPr lvl="1"/>
            <a:r>
              <a:rPr lang="ru-RU" sz="1800" dirty="0" smtClean="0"/>
              <a:t>Свидетельства, приказы, протоколы, договоры</a:t>
            </a:r>
            <a:endParaRPr lang="et-EE" sz="1800" dirty="0" smtClean="0"/>
          </a:p>
          <a:p>
            <a:pPr lvl="1"/>
            <a:r>
              <a:rPr lang="ru-RU" sz="1800" dirty="0" smtClean="0"/>
              <a:t>Паспорт иммунизации</a:t>
            </a:r>
            <a:endParaRPr lang="et-EE" sz="1800" dirty="0" smtClean="0"/>
          </a:p>
          <a:p>
            <a:pPr lvl="1"/>
            <a:r>
              <a:rPr lang="ru-RU" sz="1800" dirty="0" smtClean="0"/>
              <a:t>Электронные инфосистемы </a:t>
            </a:r>
            <a:r>
              <a:rPr lang="et-EE" sz="1800" dirty="0"/>
              <a:t>(eKool, Stuudium)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0255" y="382965"/>
            <a:ext cx="7470900" cy="806700"/>
          </a:xfrm>
        </p:spPr>
        <p:txBody>
          <a:bodyPr/>
          <a:lstStyle/>
          <a:p>
            <a:pPr indent="0">
              <a:buNone/>
            </a:pPr>
            <a:r>
              <a:rPr lang="et-EE" sz="2400" dirty="0" smtClean="0"/>
              <a:t>Haridusasutuses töödeldavad isikuandmed </a:t>
            </a:r>
            <a:r>
              <a:rPr lang="ru-RU" sz="2400" dirty="0" smtClean="0"/>
              <a:t> </a:t>
            </a:r>
            <a:r>
              <a:rPr lang="et-EE" sz="2400" dirty="0" smtClean="0"/>
              <a:t>| </a:t>
            </a:r>
            <a:r>
              <a:rPr lang="ru-RU" sz="2400" dirty="0" smtClean="0"/>
              <a:t>Где используются личные данные</a:t>
            </a:r>
            <a:endParaRPr lang="et-E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10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398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5613" y="1276456"/>
            <a:ext cx="7690897" cy="3544500"/>
          </a:xfrm>
        </p:spPr>
        <p:txBody>
          <a:bodyPr/>
          <a:lstStyle/>
          <a:p>
            <a:pPr lvl="1"/>
            <a:r>
              <a:rPr lang="et-EE" sz="1800" dirty="0" smtClean="0"/>
              <a:t>…</a:t>
            </a:r>
          </a:p>
          <a:p>
            <a:pPr marL="558800" indent="-457200">
              <a:buFont typeface="+mj-lt"/>
              <a:buAutoNum type="arabicPeriod" startAt="2"/>
            </a:pPr>
            <a:r>
              <a:rPr lang="et-EE" dirty="0" smtClean="0"/>
              <a:t>Muudel eesmärkidel</a:t>
            </a:r>
          </a:p>
          <a:p>
            <a:pPr lvl="1"/>
            <a:r>
              <a:rPr lang="et-EE" sz="1800" dirty="0" smtClean="0"/>
              <a:t>Klassijuhataja suhtlus vanematega</a:t>
            </a:r>
          </a:p>
          <a:p>
            <a:pPr lvl="1"/>
            <a:r>
              <a:rPr lang="et-EE" sz="1800" dirty="0" smtClean="0"/>
              <a:t>Ekskursioonidel käimine</a:t>
            </a:r>
          </a:p>
          <a:p>
            <a:pPr lvl="1"/>
            <a:r>
              <a:rPr lang="et-EE" sz="1800" dirty="0" smtClean="0"/>
              <a:t>Õpilaste fotode jagamine sotsiaalmeedias</a:t>
            </a:r>
          </a:p>
          <a:p>
            <a:pPr lvl="1"/>
            <a:r>
              <a:rPr lang="et-EE" sz="1800" dirty="0" smtClean="0"/>
              <a:t>Õpikeskkonnad</a:t>
            </a:r>
            <a:endParaRPr lang="ru-RU" sz="1800" dirty="0" smtClean="0"/>
          </a:p>
          <a:p>
            <a:pPr lvl="1"/>
            <a:endParaRPr lang="ru-RU" sz="1800" dirty="0"/>
          </a:p>
          <a:p>
            <a:pPr marL="558800" lvl="1" indent="0">
              <a:buNone/>
            </a:pPr>
            <a:r>
              <a:rPr lang="ru-RU" sz="1800" b="1" dirty="0" smtClean="0"/>
              <a:t>В других целях</a:t>
            </a:r>
          </a:p>
          <a:p>
            <a:pPr lvl="1"/>
            <a:r>
              <a:rPr lang="ru-RU" sz="1800" dirty="0" smtClean="0"/>
              <a:t>Общение кл.руководителя с родителями</a:t>
            </a:r>
          </a:p>
          <a:p>
            <a:pPr lvl="1"/>
            <a:r>
              <a:rPr lang="ru-RU" sz="1800" dirty="0" smtClean="0"/>
              <a:t>Экскурсии</a:t>
            </a:r>
          </a:p>
          <a:p>
            <a:pPr lvl="1"/>
            <a:r>
              <a:rPr lang="ru-RU" sz="1800" dirty="0" smtClean="0"/>
              <a:t>Публикации фотографий учеников в СМИ</a:t>
            </a:r>
          </a:p>
          <a:p>
            <a:pPr lvl="1"/>
            <a:r>
              <a:rPr lang="ru-RU" sz="1800" dirty="0" smtClean="0"/>
              <a:t>Учебные среды (</a:t>
            </a:r>
            <a:r>
              <a:rPr lang="en-GB" sz="1800" dirty="0" err="1" smtClean="0"/>
              <a:t>Opiq</a:t>
            </a:r>
            <a:r>
              <a:rPr lang="en-GB" sz="1800" dirty="0"/>
              <a:t> </a:t>
            </a:r>
            <a:r>
              <a:rPr lang="en-GB" sz="1800" dirty="0" smtClean="0"/>
              <a:t>…)</a:t>
            </a:r>
            <a:endParaRPr lang="et-E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0255" y="382965"/>
            <a:ext cx="7470900" cy="806700"/>
          </a:xfrm>
        </p:spPr>
        <p:txBody>
          <a:bodyPr/>
          <a:lstStyle/>
          <a:p>
            <a:pPr indent="0">
              <a:buNone/>
            </a:pPr>
            <a:r>
              <a:rPr lang="et-EE" dirty="0" smtClean="0"/>
              <a:t>Haridusasutuses töödeldavad isikuandmed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11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7568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315310" y="1371049"/>
            <a:ext cx="8019393" cy="309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66700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t-EE" sz="1800" b="1" dirty="0"/>
              <a:t>Seaduslikkus</a:t>
            </a:r>
            <a:r>
              <a:rPr lang="et-EE" sz="1800" dirty="0"/>
              <a:t> – töötlemiseks peab olema alus</a:t>
            </a:r>
            <a:endParaRPr sz="18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1800" b="1" dirty="0"/>
              <a:t>Eesmärgipärasus</a:t>
            </a:r>
            <a:r>
              <a:rPr lang="et-EE" sz="1800" dirty="0"/>
              <a:t> – samade andmete muul otstarbel töötlemiseks peab olema teine alus</a:t>
            </a:r>
            <a:endParaRPr sz="18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1800" b="1" dirty="0"/>
              <a:t>Minimaalsus</a:t>
            </a:r>
            <a:r>
              <a:rPr lang="et-EE" sz="1800" dirty="0"/>
              <a:t> – kogu nii vähe andmeid kui võimalik, kuid nii palju kui vaja eesmärgi täitmiseks</a:t>
            </a:r>
            <a:endParaRPr sz="18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1800" b="1" dirty="0"/>
              <a:t>Õigsus ehk andmekvaliteet</a:t>
            </a:r>
            <a:r>
              <a:rPr lang="et-EE" sz="1800" dirty="0"/>
              <a:t> – tuleneb eesmärgist: andmed peavad olema eesmärgi saavutamiseks asja- ja ajakohased</a:t>
            </a:r>
            <a:endParaRPr sz="18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1800" b="1" dirty="0"/>
              <a:t>Säilitamistähtaeg</a:t>
            </a:r>
            <a:r>
              <a:rPr lang="et-EE" sz="1800" dirty="0"/>
              <a:t> – eesmärgist tuleneb saavutamisaeg</a:t>
            </a:r>
            <a:endParaRPr sz="18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1800" b="1" dirty="0"/>
              <a:t>Turvalisus</a:t>
            </a:r>
            <a:r>
              <a:rPr lang="et-EE" sz="1800" dirty="0"/>
              <a:t> – hoia ja töötle andmeid turvaliselt</a:t>
            </a:r>
            <a:endParaRPr sz="18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1800" b="1" dirty="0"/>
              <a:t>Vastutus ja läbipaistvus</a:t>
            </a:r>
            <a:r>
              <a:rPr lang="et-EE" sz="1800" dirty="0"/>
              <a:t> – vastutate nende põhimõtete järgimise eest ning annate andmesubjektidele teavet, võimaldate andmetega tutvuda ja nõudeid esitada</a:t>
            </a:r>
            <a:endParaRPr sz="1800"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150669" y="564350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dirty="0"/>
              <a:t>Isikuandmete töötlemise põhimõtted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12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0526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315310" y="1371049"/>
            <a:ext cx="6411311" cy="309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1800"/>
              <a:buNone/>
            </a:pPr>
            <a:r>
              <a:rPr lang="et-EE" sz="2400" dirty="0" smtClean="0"/>
              <a:t>Põhimõtted</a:t>
            </a:r>
          </a:p>
          <a:p>
            <a:pPr marL="257175" indent="-266700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t-EE" sz="2400" dirty="0" smtClean="0"/>
              <a:t>Seaduslikkus</a:t>
            </a:r>
          </a:p>
          <a:p>
            <a:pPr marL="257175" indent="-266700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t-EE" sz="2400" dirty="0" smtClean="0"/>
              <a:t>Eesmärgipärasus </a:t>
            </a:r>
          </a:p>
          <a:p>
            <a:pPr marL="257175" indent="-266700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t-EE" sz="2400" dirty="0" smtClean="0"/>
              <a:t>Minimaalsus</a:t>
            </a:r>
            <a:endParaRPr sz="2400" dirty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2400" dirty="0"/>
              <a:t>Õigsus ehk andmekvaliteet </a:t>
            </a:r>
            <a:endParaRPr lang="et-EE" sz="2400" dirty="0" smtClean="0"/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2400" dirty="0" smtClean="0"/>
              <a:t>Säilitamistähtaeg </a:t>
            </a:r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2400" dirty="0" smtClean="0"/>
              <a:t>Turvalisus </a:t>
            </a:r>
          </a:p>
          <a:p>
            <a:pPr marL="257175" indent="-266700">
              <a:lnSpc>
                <a:spcPct val="90000"/>
              </a:lnSpc>
              <a:buSzPts val="1800"/>
            </a:pPr>
            <a:r>
              <a:rPr lang="et-EE" sz="2400" dirty="0" smtClean="0"/>
              <a:t>Vastutus </a:t>
            </a:r>
            <a:r>
              <a:rPr lang="et-EE" sz="2400" dirty="0"/>
              <a:t>ja </a:t>
            </a:r>
            <a:r>
              <a:rPr lang="et-EE" sz="2400" dirty="0" smtClean="0"/>
              <a:t>läbipaistvus</a:t>
            </a:r>
            <a:endParaRPr sz="2400"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150669" y="564350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dirty="0" smtClean="0"/>
              <a:t>Mis on Mari Karu kirjas valesti?</a:t>
            </a:r>
            <a:endParaRPr dirty="0"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4294967295"/>
          </p:nvPr>
        </p:nvSpPr>
        <p:spPr>
          <a:xfrm>
            <a:off x="4686423" y="1980648"/>
            <a:ext cx="3326524" cy="2318083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</a:rPr>
              <a:t>Tere!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</a:rPr>
              <a:t>Läheme ekskursioonile Viini. Palun lisage </a:t>
            </a:r>
            <a:r>
              <a:rPr lang="et-EE" dirty="0" err="1">
                <a:solidFill>
                  <a:srgbClr val="000000"/>
                </a:solidFill>
              </a:rPr>
              <a:t>GoogleDrive’i</a:t>
            </a:r>
            <a:r>
              <a:rPr lang="et-EE" dirty="0">
                <a:solidFill>
                  <a:srgbClr val="000000"/>
                </a:solidFill>
              </a:rPr>
              <a:t> </a:t>
            </a:r>
            <a:r>
              <a:rPr lang="et-EE" dirty="0" smtClean="0">
                <a:solidFill>
                  <a:srgbClr val="000000"/>
                </a:solidFill>
              </a:rPr>
              <a:t>dokumenti oma </a:t>
            </a:r>
            <a:r>
              <a:rPr lang="et-EE" dirty="0">
                <a:solidFill>
                  <a:srgbClr val="000000"/>
                </a:solidFill>
              </a:rPr>
              <a:t>nimi, isikukood, telefoninumber, meiliaadress, vanemate kontakt ja kodune aadress.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</a:rPr>
              <a:t>Lugupidamisega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</a:rPr>
              <a:t>Mari Karu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13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3746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378372" y="1371050"/>
            <a:ext cx="7777656" cy="322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t-EE" dirty="0"/>
              <a:t>Nõusolek on:</a:t>
            </a:r>
            <a:endParaRPr dirty="0"/>
          </a:p>
          <a:p>
            <a:pPr marL="100013" indent="-214313"/>
            <a:r>
              <a:rPr lang="et-EE" dirty="0"/>
              <a:t>v</a:t>
            </a:r>
            <a:r>
              <a:rPr lang="et-EE" dirty="0" smtClean="0"/>
              <a:t>abatahtlik,</a:t>
            </a:r>
            <a:endParaRPr dirty="0"/>
          </a:p>
          <a:p>
            <a:pPr marL="100013" indent="-214313"/>
            <a:r>
              <a:rPr lang="et-EE" dirty="0"/>
              <a:t>k</a:t>
            </a:r>
            <a:r>
              <a:rPr lang="et-EE" dirty="0" smtClean="0"/>
              <a:t>onkreetne,</a:t>
            </a:r>
            <a:endParaRPr dirty="0"/>
          </a:p>
          <a:p>
            <a:pPr marL="100013" indent="-214313"/>
            <a:r>
              <a:rPr lang="et-EE" dirty="0"/>
              <a:t>t</a:t>
            </a:r>
            <a:r>
              <a:rPr lang="et-EE" dirty="0" smtClean="0"/>
              <a:t>eadlik,</a:t>
            </a:r>
            <a:endParaRPr dirty="0"/>
          </a:p>
          <a:p>
            <a:pPr marL="100013" indent="-214313"/>
            <a:r>
              <a:rPr lang="et-EE" dirty="0"/>
              <a:t>ü</a:t>
            </a:r>
            <a:r>
              <a:rPr lang="et-EE" dirty="0" smtClean="0"/>
              <a:t>hemõtteline,</a:t>
            </a:r>
            <a:endParaRPr dirty="0"/>
          </a:p>
          <a:p>
            <a:pPr marL="100013" indent="-214313"/>
            <a:r>
              <a:rPr lang="et-EE" dirty="0"/>
              <a:t>a</a:t>
            </a:r>
            <a:r>
              <a:rPr lang="et-EE" dirty="0" smtClean="0"/>
              <a:t>valduse </a:t>
            </a:r>
            <a:r>
              <a:rPr lang="et-EE" dirty="0"/>
              <a:t>vormis või selget nõusolekut väljendava tegevuse </a:t>
            </a:r>
            <a:r>
              <a:rPr lang="et-EE" dirty="0" smtClean="0"/>
              <a:t>kujul.</a:t>
            </a:r>
          </a:p>
          <a:p>
            <a:pPr marL="0" indent="0">
              <a:buNone/>
            </a:pPr>
            <a:endParaRPr lang="et-EE" sz="1100" dirty="0" smtClean="0"/>
          </a:p>
          <a:p>
            <a:pPr marL="0" indent="0">
              <a:buNone/>
            </a:pPr>
            <a:r>
              <a:rPr lang="et-EE" dirty="0" smtClean="0"/>
              <a:t>Nõusoleku saab alati tagasi võtta.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et-EE" sz="1600" dirty="0"/>
              <a:t>Nõusolekut ei tohiks küsida, kui isikuandmete töötlemiseks on õiguslik alus, kuna sellisel juhul tekib inimesele mulje, et tal on otsustusõigus, kuigi seda tegelikult ei </a:t>
            </a:r>
            <a:r>
              <a:rPr lang="et-EE" sz="1600" dirty="0" smtClean="0"/>
              <a:t>ole.</a:t>
            </a:r>
            <a:endParaRPr sz="1600" dirty="0"/>
          </a:p>
        </p:txBody>
      </p:sp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456986" y="564350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dirty="0"/>
              <a:t>Nõusoleku küsimine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14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18708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293298" y="1371050"/>
            <a:ext cx="7502702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</a:pPr>
            <a:r>
              <a:rPr lang="et-EE" dirty="0"/>
              <a:t>Nõusoleku annab lapsevanem või </a:t>
            </a:r>
            <a:r>
              <a:rPr lang="et-EE" dirty="0" smtClean="0"/>
              <a:t>eestkostja.</a:t>
            </a:r>
            <a:endParaRPr dirty="0"/>
          </a:p>
          <a:p>
            <a:pPr marL="257175" indent="-257175"/>
            <a:r>
              <a:rPr lang="et-EE" dirty="0"/>
              <a:t>Erandiks on infoühiskonna teenused, mille kasutamiseks võib anda nõusoleku vähemalt 13-aastane </a:t>
            </a:r>
            <a:r>
              <a:rPr lang="et-EE" dirty="0" smtClean="0"/>
              <a:t>laps.</a:t>
            </a:r>
            <a:endParaRPr dirty="0"/>
          </a:p>
          <a:p>
            <a:pPr marL="257175" indent="-257175"/>
            <a:r>
              <a:rPr lang="et-EE" dirty="0"/>
              <a:t>Lapsevanema või eestkostja nõusolek kehtib lapse täisealiseks saamisel </a:t>
            </a:r>
            <a:r>
              <a:rPr lang="et-EE" dirty="0" smtClean="0"/>
              <a:t>edasi.</a:t>
            </a:r>
          </a:p>
          <a:p>
            <a:pPr marL="257175" indent="-257175"/>
            <a:r>
              <a:rPr lang="et-EE" dirty="0" err="1" smtClean="0"/>
              <a:t>Online</a:t>
            </a:r>
            <a:r>
              <a:rPr lang="et-EE" dirty="0" smtClean="0"/>
              <a:t> </a:t>
            </a:r>
            <a:r>
              <a:rPr lang="et-EE" dirty="0"/>
              <a:t>ennetus- ja nõustamisteenuste kasutamiseks nõusolekut ei ole vaja</a:t>
            </a:r>
            <a:endParaRPr dirty="0"/>
          </a:p>
          <a:p>
            <a:pPr marL="257175" indent="-180975">
              <a:buNone/>
            </a:pPr>
            <a:endParaRPr dirty="0"/>
          </a:p>
        </p:txBody>
      </p:sp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293298" y="564350"/>
            <a:ext cx="8359802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dirty="0" smtClean="0"/>
              <a:t>Alaealise (alla 18-a) </a:t>
            </a:r>
            <a:r>
              <a:rPr lang="et-EE" dirty="0"/>
              <a:t>isikuandmete töötlemine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15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646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441434" y="1371050"/>
            <a:ext cx="7354566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42900"/>
            <a:r>
              <a:rPr lang="ru-RU" dirty="0" smtClean="0"/>
              <a:t>М</a:t>
            </a:r>
            <a:r>
              <a:rPr lang="et-EE" dirty="0" smtClean="0"/>
              <a:t>eie </a:t>
            </a:r>
            <a:r>
              <a:rPr lang="en-GB" dirty="0" err="1" smtClean="0"/>
              <a:t>kooli</a:t>
            </a:r>
            <a:r>
              <a:rPr lang="en-GB" dirty="0" smtClean="0"/>
              <a:t> </a:t>
            </a:r>
            <a:r>
              <a:rPr lang="et-EE" dirty="0" smtClean="0"/>
              <a:t>andmekaitse</a:t>
            </a:r>
            <a:r>
              <a:rPr lang="en-GB" dirty="0" smtClean="0"/>
              <a:t> </a:t>
            </a:r>
            <a:r>
              <a:rPr lang="et-EE" dirty="0" smtClean="0"/>
              <a:t>kontaktisik</a:t>
            </a:r>
            <a:r>
              <a:rPr lang="en-GB" dirty="0" smtClean="0"/>
              <a:t> on Svetlana Solomonova</a:t>
            </a:r>
            <a:endParaRPr lang="ru-RU" dirty="0" smtClean="0"/>
          </a:p>
          <a:p>
            <a:pPr marL="342900" indent="-342900"/>
            <a:endParaRPr lang="et-EE" dirty="0" smtClean="0"/>
          </a:p>
          <a:p>
            <a:pPr marL="342900" indent="-342900"/>
            <a:r>
              <a:rPr lang="en-GB" dirty="0" smtClean="0"/>
              <a:t>P</a:t>
            </a:r>
            <a:r>
              <a:rPr lang="et-EE" dirty="0" smtClean="0"/>
              <a:t>ä</a:t>
            </a:r>
            <a:r>
              <a:rPr lang="en-GB" dirty="0" err="1" smtClean="0"/>
              <a:t>rnu</a:t>
            </a:r>
            <a:r>
              <a:rPr lang="en-GB" dirty="0" smtClean="0"/>
              <a:t> T</a:t>
            </a:r>
            <a:r>
              <a:rPr lang="et-EE" dirty="0" smtClean="0"/>
              <a:t>ammsaare kooli andmekaitse üldmäärust puudutav dokumentatsioon asub kooli kodulehel</a:t>
            </a:r>
            <a:endParaRPr lang="ru-RU" dirty="0" smtClean="0"/>
          </a:p>
          <a:p>
            <a:pPr marL="342900" indent="-342900"/>
            <a:endParaRPr lang="et-EE" dirty="0" smtClean="0"/>
          </a:p>
          <a:p>
            <a:pPr marL="0" indent="0">
              <a:buNone/>
            </a:pPr>
            <a:r>
              <a:rPr lang="en-GB" dirty="0" err="1">
                <a:hlinkClick r:id="rId3"/>
              </a:rPr>
              <a:t>Pärnu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Tammsaare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kooli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isikuandmete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töötlemise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tingimused</a:t>
            </a:r>
            <a:r>
              <a:rPr lang="en-GB" dirty="0"/>
              <a:t> — </a:t>
            </a:r>
            <a:r>
              <a:rPr lang="ru-RU" dirty="0"/>
              <a:t>Условия обработки личных </a:t>
            </a:r>
            <a:r>
              <a:rPr lang="ru-RU" dirty="0" smtClean="0"/>
              <a:t>данных</a:t>
            </a:r>
            <a:endParaRPr lang="et-EE" dirty="0" smtClean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tammsaarekool.parnu.ee/wp-content/uploads/2019/03/soglashenie-na-obrabotku-lichnyih-dannyih.pdf</a:t>
            </a:r>
            <a:r>
              <a:rPr lang="et-EE" dirty="0" smtClean="0"/>
              <a:t> </a:t>
            </a:r>
            <a:r>
              <a:rPr lang="ru-RU" dirty="0" smtClean="0"/>
              <a:t>Согласие на обработку личных данных</a:t>
            </a:r>
            <a:endParaRPr lang="et-EE" dirty="0" smtClean="0"/>
          </a:p>
          <a:p>
            <a:pPr marL="557213" lvl="1" indent="-145732">
              <a:buNone/>
            </a:pPr>
            <a:endParaRPr dirty="0"/>
          </a:p>
          <a:p>
            <a:pPr marL="257175" indent="-180975">
              <a:buNone/>
            </a:pPr>
            <a:endParaRPr dirty="0"/>
          </a:p>
        </p:txBody>
      </p:sp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441434" y="564350"/>
            <a:ext cx="8211666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dirty="0"/>
              <a:t>Mida see kõik </a:t>
            </a:r>
            <a:r>
              <a:rPr lang="et-EE" dirty="0" smtClean="0"/>
              <a:t>meie kooli </a:t>
            </a:r>
            <a:r>
              <a:rPr lang="et-EE" dirty="0"/>
              <a:t>võtmes tähendab?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16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183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441434" y="1371050"/>
            <a:ext cx="7354566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t-EE" dirty="0" smtClean="0"/>
              <a:t>Kas oskate vastata küsimustele?</a:t>
            </a:r>
          </a:p>
          <a:p>
            <a:pPr marL="342900" indent="-342900"/>
            <a:r>
              <a:rPr lang="et-EE" dirty="0" smtClean="0"/>
              <a:t>Kes on teie andmekaitsespetsialist ja kontaktisik?</a:t>
            </a:r>
          </a:p>
          <a:p>
            <a:pPr marL="342900" indent="-342900"/>
            <a:r>
              <a:rPr lang="et-EE" dirty="0" smtClean="0"/>
              <a:t>Kus on turvaline hoida andmeid (sh elektroonseid)?</a:t>
            </a:r>
          </a:p>
          <a:p>
            <a:pPr marL="342900" indent="-342900"/>
            <a:r>
              <a:rPr lang="et-EE" dirty="0" smtClean="0"/>
              <a:t>Kus asub ja milline on teie kooli andmekaitse </a:t>
            </a:r>
            <a:r>
              <a:rPr lang="et-EE" dirty="0" err="1" smtClean="0"/>
              <a:t>üldmäärust</a:t>
            </a:r>
            <a:r>
              <a:rPr lang="et-EE" dirty="0" smtClean="0"/>
              <a:t> puudutav dokumentatsioon?</a:t>
            </a:r>
          </a:p>
          <a:p>
            <a:pPr marL="557213" lvl="1" indent="-145732">
              <a:buNone/>
            </a:pPr>
            <a:endParaRPr dirty="0"/>
          </a:p>
          <a:p>
            <a:pPr marL="257175" indent="-180975">
              <a:buNone/>
            </a:pPr>
            <a:endParaRPr dirty="0"/>
          </a:p>
        </p:txBody>
      </p:sp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441434" y="564350"/>
            <a:ext cx="8211666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dirty="0"/>
              <a:t>Mida see kõik </a:t>
            </a:r>
            <a:r>
              <a:rPr lang="et-EE" dirty="0" smtClean="0"/>
              <a:t>meie kooli </a:t>
            </a:r>
            <a:r>
              <a:rPr lang="et-EE" dirty="0"/>
              <a:t>võtmes tähendab?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17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786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t-EE" sz="1800" dirty="0">
                <a:hlinkClick r:id="rId3"/>
              </a:rPr>
              <a:t>https://</a:t>
            </a:r>
            <a:r>
              <a:rPr lang="et-EE" sz="1800" dirty="0" smtClean="0">
                <a:hlinkClick r:id="rId3"/>
              </a:rPr>
              <a:t>media.voog.com/0000/0034/3577/files/Isikuandmete%20kaitse%20%C3%BCldm%C3%A4%C3%A4ruse%20rakendamise%20juhend100918.pdf</a:t>
            </a:r>
            <a:endParaRPr lang="et-EE" sz="1800" dirty="0" smtClean="0"/>
          </a:p>
          <a:p>
            <a:pPr marL="285750" indent="-285750"/>
            <a:r>
              <a:rPr lang="et-EE" sz="18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</a:t>
            </a:r>
            <a:r>
              <a:rPr lang="et-EE" sz="18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youtu.be/mLv20e01T5w</a:t>
            </a:r>
            <a:r>
              <a:rPr lang="et-E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/>
            <a:r>
              <a:rPr lang="et-EE" sz="1800" dirty="0" smtClean="0">
                <a:solidFill>
                  <a:schemeClr val="accent1">
                    <a:lumMod val="50000"/>
                  </a:schemeClr>
                </a:solidFill>
              </a:rPr>
              <a:t>Gustav Adolfi Gümnaasiumi koolitusslaidid (autor: Kristjan Poogen)</a:t>
            </a:r>
          </a:p>
          <a:p>
            <a:pPr marL="285750" indent="-285750"/>
            <a:r>
              <a:rPr lang="et-EE" sz="1800" dirty="0">
                <a:hlinkClick r:id="rId5"/>
              </a:rPr>
              <a:t>https://wiki.itcollege.ee/index.php/GDPR_ehk_isikuandmete_kaitse_%C3%BCldm%C3%A4%C3%A4rus_-_</a:t>
            </a:r>
            <a:r>
              <a:rPr lang="et-EE" sz="1800" dirty="0" smtClean="0">
                <a:hlinkClick r:id="rId5"/>
              </a:rPr>
              <a:t>andmek%C3%A4itluse_kultuuri_muutus</a:t>
            </a:r>
            <a:endParaRPr lang="et-EE" sz="1800" dirty="0" smtClean="0"/>
          </a:p>
          <a:p>
            <a:pPr marL="285750" indent="-285750"/>
            <a:r>
              <a:rPr lang="et-EE" sz="18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</a:t>
            </a:r>
            <a:r>
              <a:rPr lang="et-EE" sz="18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youtu.be/Yv3AmsC84fw</a:t>
            </a:r>
            <a:endParaRPr lang="et-E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/>
            <a:endParaRPr lang="et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Kasutatud allikad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18</a:t>
            </a:fld>
            <a:endParaRPr lang="e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00" y="1846200"/>
            <a:ext cx="5013435" cy="910800"/>
          </a:xfrm>
        </p:spPr>
        <p:txBody>
          <a:bodyPr/>
          <a:lstStyle/>
          <a:p>
            <a:pPr>
              <a:buNone/>
            </a:pPr>
            <a:r>
              <a:rPr lang="et-EE" dirty="0" smtClean="0"/>
              <a:t>Turvalist andmete kasutamist!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bit.ly/</a:t>
            </a:r>
            <a:r>
              <a:rPr lang="et-EE" dirty="0" err="1" smtClean="0"/>
              <a:t>digiABC</a:t>
            </a:r>
            <a:endParaRPr lang="et-EE" dirty="0"/>
          </a:p>
        </p:txBody>
      </p:sp>
      <p:pic>
        <p:nvPicPr>
          <p:cNvPr id="1026" name="Picture 2" descr="Creative Commons Lic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93" y="4298840"/>
            <a:ext cx="969032" cy="3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19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3683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Isikuandmed</a:t>
            </a:r>
            <a:r>
              <a:rPr lang="ru-RU" dirty="0" smtClean="0"/>
              <a:t> / Личные данные</a:t>
            </a:r>
            <a:endParaRPr lang="et-EE" dirty="0" smtClean="0"/>
          </a:p>
          <a:p>
            <a:r>
              <a:rPr lang="et-EE" dirty="0" smtClean="0"/>
              <a:t>Isikuandmete töötlemine</a:t>
            </a:r>
            <a:r>
              <a:rPr lang="ru-RU" dirty="0" smtClean="0"/>
              <a:t> / Обработка личных данных</a:t>
            </a:r>
            <a:endParaRPr lang="et-EE" dirty="0" smtClean="0"/>
          </a:p>
          <a:p>
            <a:r>
              <a:rPr lang="et-EE" dirty="0" smtClean="0"/>
              <a:t>Nõusoleku küsimine</a:t>
            </a:r>
            <a:r>
              <a:rPr lang="ru-RU" dirty="0" smtClean="0"/>
              <a:t> / Запрос согласия</a:t>
            </a:r>
            <a:endParaRPr lang="et-EE" dirty="0" smtClean="0"/>
          </a:p>
          <a:p>
            <a:r>
              <a:rPr lang="et-EE" dirty="0" smtClean="0"/>
              <a:t>Meie kool ja isikuandmete üldmäärus</a:t>
            </a:r>
            <a:r>
              <a:rPr lang="ru-RU" dirty="0" smtClean="0"/>
              <a:t> / Наша школа и закон о личных данных</a:t>
            </a: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Teemad</a:t>
            </a:r>
            <a:r>
              <a:rPr lang="ru-RU" dirty="0" smtClean="0"/>
              <a:t> / Темы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404255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285" y="1371050"/>
            <a:ext cx="8015591" cy="3544500"/>
          </a:xfrm>
        </p:spPr>
        <p:txBody>
          <a:bodyPr/>
          <a:lstStyle/>
          <a:p>
            <a:pPr marL="101600" indent="0">
              <a:buNone/>
            </a:pPr>
            <a:r>
              <a:rPr lang="et-EE" dirty="0"/>
              <a:t>Teave füüsilise isiku ehk andmesubjekti kohta, mille kaudu teda saab otse või kaudselt </a:t>
            </a:r>
            <a:r>
              <a:rPr lang="et-EE" dirty="0" smtClean="0"/>
              <a:t>tuvastada.</a:t>
            </a:r>
            <a:endParaRPr lang="et-EE" dirty="0"/>
          </a:p>
          <a:p>
            <a:r>
              <a:rPr lang="et-EE" sz="1600" dirty="0"/>
              <a:t>Nimi</a:t>
            </a:r>
          </a:p>
          <a:p>
            <a:r>
              <a:rPr lang="et-EE" sz="1600" dirty="0"/>
              <a:t>Isikukood</a:t>
            </a:r>
          </a:p>
          <a:p>
            <a:r>
              <a:rPr lang="et-EE" sz="1600" dirty="0"/>
              <a:t>Füüsilised, geneetilised, vaimsed, majanduslikud, kultuurilised ja muud tuvastamist võimaldavad tunnused</a:t>
            </a:r>
          </a:p>
          <a:p>
            <a:pPr marL="10160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Сообщение о физическом лице, по которому можно напрямую или косвенно определить личность.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Имя</a:t>
            </a:r>
            <a:endParaRPr lang="et-EE" sz="1600" dirty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Личный код</a:t>
            </a:r>
            <a:endParaRPr lang="et-EE" sz="1600" dirty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Физические, генетические, умственные, экономические, культурные и др. признаки, позволяющие определить личность.</a:t>
            </a:r>
            <a:endParaRPr lang="et-EE" sz="1600" dirty="0">
              <a:solidFill>
                <a:srgbClr val="7030A0"/>
              </a:solidFill>
            </a:endParaRPr>
          </a:p>
          <a:p>
            <a:pPr marL="101600" indent="0">
              <a:buNone/>
            </a:pPr>
            <a:endParaRPr lang="et-E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Mis on isikuandmed?</a:t>
            </a:r>
            <a:r>
              <a:rPr lang="ru-RU" dirty="0" smtClean="0"/>
              <a:t> Личные данные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17672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285" y="1371050"/>
            <a:ext cx="8015591" cy="3544500"/>
          </a:xfrm>
        </p:spPr>
        <p:txBody>
          <a:bodyPr/>
          <a:lstStyle/>
          <a:p>
            <a:pPr marL="101600" indent="0">
              <a:buNone/>
            </a:pPr>
            <a:r>
              <a:rPr lang="et-EE" dirty="0" smtClean="0"/>
              <a:t>Eriliiki </a:t>
            </a:r>
            <a:r>
              <a:rPr lang="et-EE" dirty="0"/>
              <a:t>isikuandmed</a:t>
            </a:r>
          </a:p>
          <a:p>
            <a:r>
              <a:rPr lang="et-EE" sz="1600" dirty="0" err="1"/>
              <a:t>Rassiline</a:t>
            </a:r>
            <a:r>
              <a:rPr lang="et-EE" sz="1600" dirty="0"/>
              <a:t> või etniline päritolu</a:t>
            </a:r>
          </a:p>
          <a:p>
            <a:r>
              <a:rPr lang="et-EE" sz="1600" dirty="0"/>
              <a:t>Poliitilised, usulised või filosoofilised vaated</a:t>
            </a:r>
          </a:p>
          <a:p>
            <a:r>
              <a:rPr lang="et-EE" sz="1600" dirty="0"/>
              <a:t>Ametiühingusse kuulumine</a:t>
            </a:r>
          </a:p>
          <a:p>
            <a:r>
              <a:rPr lang="et-EE" sz="1600" dirty="0" smtClean="0"/>
              <a:t>Terviseseisund</a:t>
            </a:r>
          </a:p>
          <a:p>
            <a:pPr marL="101600" indent="0">
              <a:buNone/>
            </a:pPr>
            <a:r>
              <a:rPr lang="et-EE" dirty="0" smtClean="0">
                <a:solidFill>
                  <a:srgbClr val="C00000"/>
                </a:solidFill>
              </a:rPr>
              <a:t>Anonüümseks muudetud andmeid ei loeta isikuandmeteks.</a:t>
            </a:r>
            <a:endParaRPr lang="et-EE" dirty="0">
              <a:solidFill>
                <a:srgbClr val="C00000"/>
              </a:solidFill>
            </a:endParaRPr>
          </a:p>
          <a:p>
            <a:pPr marL="101600" indent="0">
              <a:buNone/>
            </a:pPr>
            <a:endParaRPr lang="ru-RU" dirty="0" smtClean="0"/>
          </a:p>
          <a:p>
            <a:pPr marL="101600" indent="0">
              <a:buNone/>
            </a:pPr>
            <a:r>
              <a:rPr lang="ru-RU" dirty="0" smtClean="0"/>
              <a:t>Особые/косвенные личные данные</a:t>
            </a:r>
          </a:p>
          <a:p>
            <a:r>
              <a:rPr lang="ru-RU" sz="1600" dirty="0" smtClean="0"/>
              <a:t>Рассовая или этническая принадлежность</a:t>
            </a:r>
          </a:p>
          <a:p>
            <a:r>
              <a:rPr lang="ru-RU" sz="1600" dirty="0" smtClean="0"/>
              <a:t>Политические, религиозные или философские вгляды</a:t>
            </a:r>
          </a:p>
          <a:p>
            <a:r>
              <a:rPr lang="ru-RU" sz="1600" dirty="0" smtClean="0"/>
              <a:t>Принадлежность к профсоюзу</a:t>
            </a:r>
            <a:endParaRPr lang="et-EE" sz="1600" dirty="0"/>
          </a:p>
          <a:p>
            <a:r>
              <a:rPr lang="ru-RU" sz="1600" dirty="0" smtClean="0"/>
              <a:t>Состояние здоровья и тп.</a:t>
            </a:r>
            <a:endParaRPr lang="et-EE" sz="1600" dirty="0"/>
          </a:p>
          <a:p>
            <a:pPr marL="101600" indent="0">
              <a:buNone/>
            </a:pP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Mis on isikuandmed?</a:t>
            </a:r>
            <a:r>
              <a:rPr lang="ru-RU" dirty="0" smtClean="0"/>
              <a:t> Личные данные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4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7593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0343" y="1242217"/>
            <a:ext cx="8822939" cy="3544500"/>
          </a:xfrm>
        </p:spPr>
        <p:txBody>
          <a:bodyPr/>
          <a:lstStyle/>
          <a:p>
            <a:r>
              <a:rPr lang="et-EE" b="1" dirty="0" smtClean="0"/>
              <a:t>Andmekaitsespetsialist</a:t>
            </a:r>
            <a:r>
              <a:rPr lang="et-EE" dirty="0" smtClean="0"/>
              <a:t> – isik, kes tunneb vastavaid õigusakte ning kes nõustab ja kontrollib </a:t>
            </a:r>
            <a:r>
              <a:rPr lang="et-EE" sz="1600" dirty="0" smtClean="0"/>
              <a:t>(</a:t>
            </a:r>
            <a:r>
              <a:rPr lang="et-EE" sz="1600" i="1" dirty="0" smtClean="0"/>
              <a:t>N: spetsialist haridusametis</a:t>
            </a:r>
            <a:r>
              <a:rPr lang="et-EE" sz="1600" dirty="0" smtClean="0"/>
              <a:t>)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198519"/>
                </a:solidFill>
              </a:rPr>
              <a:t>Знает законы, консультирует и проверяет исполнение (специалист департамента образования)</a:t>
            </a:r>
          </a:p>
          <a:p>
            <a:endParaRPr lang="et-EE" sz="1600" dirty="0" smtClean="0">
              <a:solidFill>
                <a:srgbClr val="198519"/>
              </a:solidFill>
            </a:endParaRPr>
          </a:p>
          <a:p>
            <a:r>
              <a:rPr lang="et-EE" b="1" dirty="0" smtClean="0"/>
              <a:t>(Andmekaitse kontaktisik)</a:t>
            </a:r>
            <a:r>
              <a:rPr lang="et-EE" dirty="0" smtClean="0"/>
              <a:t> – koordineerib asutuses andmekaitse küsimuste lahendamist </a:t>
            </a:r>
            <a:r>
              <a:rPr lang="et-EE" sz="1600" dirty="0" smtClean="0">
                <a:solidFill>
                  <a:srgbClr val="198519"/>
                </a:solidFill>
              </a:rPr>
              <a:t>(</a:t>
            </a:r>
            <a:r>
              <a:rPr lang="et-EE" sz="1600" i="1" dirty="0" smtClean="0">
                <a:solidFill>
                  <a:srgbClr val="198519"/>
                </a:solidFill>
              </a:rPr>
              <a:t>N: juhiabi või IT-juht jne</a:t>
            </a:r>
            <a:r>
              <a:rPr lang="et-EE" sz="1600" dirty="0" smtClean="0">
                <a:solidFill>
                  <a:srgbClr val="198519"/>
                </a:solidFill>
              </a:rPr>
              <a:t>)</a:t>
            </a:r>
            <a:r>
              <a:rPr lang="ru-RU" sz="1600" dirty="0" smtClean="0">
                <a:solidFill>
                  <a:srgbClr val="198519"/>
                </a:solidFill>
              </a:rPr>
              <a:t> Координирует решение вопросов по защите личных данных в организации/школе</a:t>
            </a:r>
          </a:p>
          <a:p>
            <a:endParaRPr lang="et-EE" sz="1600" dirty="0"/>
          </a:p>
          <a:p>
            <a:r>
              <a:rPr lang="et-EE" b="1" dirty="0" smtClean="0"/>
              <a:t>Vastutav töötleja</a:t>
            </a:r>
            <a:r>
              <a:rPr lang="et-EE" dirty="0" smtClean="0"/>
              <a:t> – organ, kes määrab kindlaks isikuandmete töötlemise eesmärgid ja vahendid </a:t>
            </a:r>
            <a:r>
              <a:rPr lang="et-EE" sz="1600" dirty="0" smtClean="0"/>
              <a:t>(</a:t>
            </a:r>
            <a:r>
              <a:rPr lang="et-EE" sz="1600" i="1" dirty="0" smtClean="0"/>
              <a:t>N: kool</a:t>
            </a:r>
            <a:r>
              <a:rPr lang="et-EE" sz="1600" dirty="0" smtClean="0"/>
              <a:t>)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198519"/>
                </a:solidFill>
              </a:rPr>
              <a:t>Орган, который определяет цели и средства обработки личных данных (школа)</a:t>
            </a:r>
            <a:endParaRPr lang="et-EE" sz="1600" dirty="0">
              <a:solidFill>
                <a:srgbClr val="198519"/>
              </a:solidFill>
            </a:endParaRP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641" y="435517"/>
            <a:ext cx="7470900" cy="806700"/>
          </a:xfrm>
        </p:spPr>
        <p:txBody>
          <a:bodyPr/>
          <a:lstStyle/>
          <a:p>
            <a:pPr indent="0">
              <a:buNone/>
            </a:pPr>
            <a:r>
              <a:rPr lang="et-EE" dirty="0" smtClean="0"/>
              <a:t>Mõisted</a:t>
            </a:r>
            <a:r>
              <a:rPr lang="ru-RU" dirty="0" smtClean="0"/>
              <a:t>      Понятия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5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939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0343" y="1242217"/>
            <a:ext cx="8822939" cy="3544500"/>
          </a:xfrm>
        </p:spPr>
        <p:txBody>
          <a:bodyPr/>
          <a:lstStyle/>
          <a:p>
            <a:r>
              <a:rPr lang="et-EE" b="1" dirty="0" smtClean="0"/>
              <a:t>Volitatud töötleja</a:t>
            </a:r>
            <a:r>
              <a:rPr lang="et-EE" dirty="0" smtClean="0"/>
              <a:t> – isik, kes töötleb isikuandmeid vastutava töötleja nimel </a:t>
            </a:r>
            <a:r>
              <a:rPr lang="et-EE" sz="1600" dirty="0" smtClean="0"/>
              <a:t>(</a:t>
            </a:r>
            <a:r>
              <a:rPr lang="et-EE" sz="1600" i="1" dirty="0" smtClean="0"/>
              <a:t>N: õpetajad </a:t>
            </a:r>
            <a:r>
              <a:rPr lang="et-EE" sz="1600" i="1" dirty="0"/>
              <a:t>ja </a:t>
            </a:r>
            <a:r>
              <a:rPr lang="et-EE" sz="1600" i="1" dirty="0" smtClean="0"/>
              <a:t>koolipersonal</a:t>
            </a:r>
            <a:r>
              <a:rPr lang="et-EE" sz="1600" dirty="0" smtClean="0"/>
              <a:t>)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solidFill>
                  <a:srgbClr val="198519"/>
                </a:solidFill>
              </a:rPr>
              <a:t>Доверенный обработчик </a:t>
            </a:r>
            <a:r>
              <a:rPr lang="ru-RU" sz="1600" dirty="0" smtClean="0">
                <a:solidFill>
                  <a:srgbClr val="198519"/>
                </a:solidFill>
              </a:rPr>
              <a:t>– человек, обрабатывающий личные данные от имени ответственного обработчика </a:t>
            </a:r>
            <a:r>
              <a:rPr lang="ru-RU" sz="1600" i="1" dirty="0" smtClean="0">
                <a:solidFill>
                  <a:srgbClr val="198519"/>
                </a:solidFill>
              </a:rPr>
              <a:t>(учителя, школьный персонал)</a:t>
            </a:r>
          </a:p>
          <a:p>
            <a:endParaRPr lang="et-EE" sz="1600" dirty="0"/>
          </a:p>
          <a:p>
            <a:r>
              <a:rPr lang="et-EE" b="1" dirty="0" smtClean="0"/>
              <a:t>Andmesubjekt</a:t>
            </a:r>
            <a:r>
              <a:rPr lang="et-EE" dirty="0" smtClean="0"/>
              <a:t> – füüsiline isik</a:t>
            </a:r>
            <a:r>
              <a:rPr lang="et-EE" dirty="0"/>
              <a:t>, kellelt saadakse </a:t>
            </a:r>
            <a:r>
              <a:rPr lang="et-EE" dirty="0" smtClean="0"/>
              <a:t>andmeid                       </a:t>
            </a:r>
            <a:r>
              <a:rPr lang="et-EE" sz="1600" i="1" dirty="0" smtClean="0"/>
              <a:t>(N: lapsevanem)</a:t>
            </a:r>
            <a:endParaRPr lang="ru-RU" sz="1600" i="1" dirty="0" smtClean="0"/>
          </a:p>
          <a:p>
            <a:r>
              <a:rPr lang="ru-RU" sz="1600" b="1" dirty="0" smtClean="0">
                <a:solidFill>
                  <a:srgbClr val="198519"/>
                </a:solidFill>
              </a:rPr>
              <a:t>Субьект данных </a:t>
            </a:r>
            <a:r>
              <a:rPr lang="ru-RU" sz="1600" dirty="0" smtClean="0">
                <a:solidFill>
                  <a:srgbClr val="198519"/>
                </a:solidFill>
              </a:rPr>
              <a:t>– физическое лицо, от которого получают личные данные </a:t>
            </a:r>
            <a:r>
              <a:rPr lang="ru-RU" sz="1600" i="1" dirty="0" smtClean="0">
                <a:solidFill>
                  <a:srgbClr val="198519"/>
                </a:solidFill>
              </a:rPr>
              <a:t>(родитель, опекун)</a:t>
            </a:r>
            <a:endParaRPr lang="et-EE" sz="1600" i="1" dirty="0">
              <a:solidFill>
                <a:srgbClr val="198519"/>
              </a:solidFill>
            </a:endParaRP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641" y="435517"/>
            <a:ext cx="7470900" cy="806700"/>
          </a:xfrm>
        </p:spPr>
        <p:txBody>
          <a:bodyPr/>
          <a:lstStyle/>
          <a:p>
            <a:pPr indent="0">
              <a:buNone/>
            </a:pPr>
            <a:r>
              <a:rPr lang="et-EE" dirty="0" smtClean="0"/>
              <a:t>Mõisted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6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18755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8" y="1641695"/>
            <a:ext cx="8520600" cy="841800"/>
          </a:xfrm>
        </p:spPr>
        <p:txBody>
          <a:bodyPr/>
          <a:lstStyle/>
          <a:p>
            <a:r>
              <a:rPr lang="et-EE" dirty="0" smtClean="0"/>
              <a:t>Mida tähendab isikuandmete töötlemine?</a:t>
            </a:r>
            <a:r>
              <a:rPr lang="ru-RU" dirty="0" smtClean="0"/>
              <a:t> Что означает обработка личных данных?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7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8087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Kogumine</a:t>
            </a:r>
            <a:r>
              <a:rPr lang="ru-RU" dirty="0" smtClean="0"/>
              <a:t> / сбор данных</a:t>
            </a:r>
            <a:endParaRPr lang="fi-FI" dirty="0"/>
          </a:p>
          <a:p>
            <a:r>
              <a:rPr lang="fi-FI" dirty="0" smtClean="0"/>
              <a:t>Korrastamine</a:t>
            </a:r>
            <a:r>
              <a:rPr lang="ru-RU" dirty="0" smtClean="0"/>
              <a:t> / приврдение в порядок</a:t>
            </a:r>
            <a:endParaRPr lang="fi-FI" dirty="0"/>
          </a:p>
          <a:p>
            <a:r>
              <a:rPr lang="fi-FI" dirty="0" smtClean="0"/>
              <a:t>Säilitamine</a:t>
            </a:r>
            <a:r>
              <a:rPr lang="ru-RU" dirty="0" smtClean="0"/>
              <a:t> / хранение</a:t>
            </a:r>
            <a:endParaRPr lang="fi-FI" dirty="0"/>
          </a:p>
          <a:p>
            <a:r>
              <a:rPr lang="fi-FI" dirty="0" smtClean="0"/>
              <a:t>Muutmine</a:t>
            </a:r>
            <a:r>
              <a:rPr lang="ru-RU" dirty="0" smtClean="0"/>
              <a:t> / изменение</a:t>
            </a:r>
            <a:endParaRPr lang="fi-FI" dirty="0"/>
          </a:p>
          <a:p>
            <a:r>
              <a:rPr lang="fi-FI" dirty="0" smtClean="0"/>
              <a:t>Lugemine</a:t>
            </a:r>
            <a:r>
              <a:rPr lang="ru-RU" dirty="0" smtClean="0"/>
              <a:t> / чтение</a:t>
            </a:r>
            <a:endParaRPr lang="fi-FI" dirty="0"/>
          </a:p>
          <a:p>
            <a:r>
              <a:rPr lang="fi-FI" dirty="0" smtClean="0"/>
              <a:t>Kasutamine</a:t>
            </a:r>
            <a:r>
              <a:rPr lang="ru-RU" dirty="0" smtClean="0"/>
              <a:t> / использование</a:t>
            </a:r>
            <a:endParaRPr lang="fi-FI" dirty="0"/>
          </a:p>
          <a:p>
            <a:r>
              <a:rPr lang="fi-FI" dirty="0" smtClean="0"/>
              <a:t>Edastamine</a:t>
            </a:r>
            <a:r>
              <a:rPr lang="ru-RU" dirty="0" smtClean="0"/>
              <a:t> / передача</a:t>
            </a:r>
            <a:endParaRPr lang="fi-FI" dirty="0"/>
          </a:p>
          <a:p>
            <a:r>
              <a:rPr lang="fi-FI" dirty="0" smtClean="0"/>
              <a:t>Ühendamine</a:t>
            </a:r>
            <a:r>
              <a:rPr lang="ru-RU" dirty="0" smtClean="0"/>
              <a:t> / бъединение данных</a:t>
            </a:r>
            <a:endParaRPr lang="fi-FI" dirty="0"/>
          </a:p>
          <a:p>
            <a:r>
              <a:rPr lang="fi-FI" dirty="0" smtClean="0"/>
              <a:t>Kustutamine</a:t>
            </a:r>
            <a:r>
              <a:rPr lang="ru-RU" dirty="0" smtClean="0"/>
              <a:t> / удаление</a:t>
            </a:r>
            <a:endParaRPr lang="fi-FI" dirty="0"/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Isikuandmete töötlemine</a:t>
            </a:r>
            <a:r>
              <a:rPr lang="ru-RU" dirty="0" smtClean="0"/>
              <a:t> / Обработка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8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6933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787346" y="1578868"/>
            <a:ext cx="6842400" cy="243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90000"/>
              </a:lnSpc>
            </a:pPr>
            <a:r>
              <a:rPr lang="et-EE" dirty="0" smtClean="0"/>
              <a:t>Avalikes huvides oleva ülesande täitmine</a:t>
            </a:r>
            <a:r>
              <a:rPr lang="ru-RU" dirty="0" smtClean="0"/>
              <a:t> / Выполнение школой общественной задачи</a:t>
            </a:r>
            <a:endParaRPr lang="et-EE" dirty="0" smtClean="0"/>
          </a:p>
          <a:p>
            <a:pPr marL="257175" indent="-257175">
              <a:lnSpc>
                <a:spcPct val="90000"/>
              </a:lnSpc>
            </a:pPr>
            <a:r>
              <a:rPr lang="et-EE" dirty="0"/>
              <a:t>Juriidiline kohustus </a:t>
            </a:r>
            <a:r>
              <a:rPr lang="ru-RU" dirty="0" smtClean="0"/>
              <a:t>/ юридическая обязанность</a:t>
            </a:r>
            <a:endParaRPr lang="et-EE" dirty="0" smtClean="0"/>
          </a:p>
          <a:p>
            <a:pPr marL="257175" indent="-257175">
              <a:lnSpc>
                <a:spcPct val="90000"/>
              </a:lnSpc>
            </a:pPr>
            <a:r>
              <a:rPr lang="et-EE" dirty="0" smtClean="0"/>
              <a:t>Leping </a:t>
            </a:r>
            <a:r>
              <a:rPr lang="ru-RU" dirty="0" smtClean="0"/>
              <a:t>/ договор</a:t>
            </a:r>
            <a:endParaRPr dirty="0"/>
          </a:p>
          <a:p>
            <a:pPr marL="257175" indent="-257175">
              <a:lnSpc>
                <a:spcPct val="90000"/>
              </a:lnSpc>
            </a:pPr>
            <a:r>
              <a:rPr lang="et-EE" dirty="0" smtClean="0"/>
              <a:t>Eluliste </a:t>
            </a:r>
            <a:r>
              <a:rPr lang="et-EE" dirty="0"/>
              <a:t>huvide </a:t>
            </a:r>
            <a:r>
              <a:rPr lang="et-EE" dirty="0" smtClean="0"/>
              <a:t>kaitseks</a:t>
            </a:r>
            <a:r>
              <a:rPr lang="ru-RU" dirty="0" smtClean="0"/>
              <a:t> / защита жизненных интересов</a:t>
            </a:r>
            <a:endParaRPr dirty="0"/>
          </a:p>
          <a:p>
            <a:pPr marL="257175" indent="-257175">
              <a:lnSpc>
                <a:spcPct val="90000"/>
              </a:lnSpc>
              <a:spcBef>
                <a:spcPts val="0"/>
              </a:spcBef>
            </a:pPr>
            <a:r>
              <a:rPr lang="et-EE" b="1" dirty="0" smtClean="0"/>
              <a:t>Nõusolek </a:t>
            </a:r>
            <a:r>
              <a:rPr lang="ru-RU" b="1" dirty="0" smtClean="0"/>
              <a:t>/ Согласие родителя</a:t>
            </a:r>
            <a:endParaRPr b="1" dirty="0"/>
          </a:p>
        </p:txBody>
      </p:sp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592282" y="564350"/>
            <a:ext cx="8018537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0">
              <a:buNone/>
            </a:pPr>
            <a:r>
              <a:rPr lang="et-EE" sz="2000" dirty="0" smtClean="0"/>
              <a:t>Isikuandmete </a:t>
            </a:r>
            <a:r>
              <a:rPr lang="et-EE" sz="2000" dirty="0"/>
              <a:t>töötlemise </a:t>
            </a:r>
            <a:r>
              <a:rPr lang="et-EE" sz="2000" dirty="0" smtClean="0"/>
              <a:t>alused</a:t>
            </a:r>
            <a:r>
              <a:rPr lang="ru-RU" sz="2000" dirty="0" smtClean="0"/>
              <a:t> / Основания обработки данных</a:t>
            </a: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9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3417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 ABC Slaidid.potx" id="{F2BB0638-F3C5-443E-A7DF-5FF292B2DB36}" vid="{E8B667D4-17AC-47AD-9EE9-B27896F6718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 ABC Slaidid</Template>
  <TotalTime>5898</TotalTime>
  <Words>859</Words>
  <Application>Microsoft Office PowerPoint</Application>
  <PresentationFormat>On-screen Show (16:9)</PresentationFormat>
  <Paragraphs>164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Noto Sans Symbols</vt:lpstr>
      <vt:lpstr>Roboto</vt:lpstr>
      <vt:lpstr>Basset template</vt:lpstr>
      <vt:lpstr>Isikuandmete kaitse üldmäärus Защита персональных данных</vt:lpstr>
      <vt:lpstr>Teemad / Темы</vt:lpstr>
      <vt:lpstr>Mis on isikuandmed? Личные данные</vt:lpstr>
      <vt:lpstr>Mis on isikuandmed? Личные данные</vt:lpstr>
      <vt:lpstr>Mõisted      Понятия</vt:lpstr>
      <vt:lpstr>Mõisted</vt:lpstr>
      <vt:lpstr>Mida tähendab isikuandmete töötlemine? Что означает обработка личных данных?</vt:lpstr>
      <vt:lpstr>Isikuandmete töötlemine / Обработка</vt:lpstr>
      <vt:lpstr>Isikuandmete töötlemise alused / Основания обработки данных</vt:lpstr>
      <vt:lpstr>Haridusasutuses töödeldavad isikuandmed  | Где используются личные данные</vt:lpstr>
      <vt:lpstr>Haridusasutuses töödeldavad isikuandmed</vt:lpstr>
      <vt:lpstr>Isikuandmete töötlemise põhimõtted</vt:lpstr>
      <vt:lpstr>Mis on Mari Karu kirjas valesti?</vt:lpstr>
      <vt:lpstr>Nõusoleku küsimine</vt:lpstr>
      <vt:lpstr>Alaealise (alla 18-a) isikuandmete töötlemine</vt:lpstr>
      <vt:lpstr>Mida see kõik meie kooli võtmes tähendab?</vt:lpstr>
      <vt:lpstr>Mida see kõik meie kooli võtmes tähendab?</vt:lpstr>
      <vt:lpstr>Kasutatud allikad</vt:lpstr>
      <vt:lpstr>Turvalist andmete kasutamist!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Arvuti riistvara ja hooldamine</dc:title>
  <dc:creator>Ingrid Maadvere</dc:creator>
  <cp:lastModifiedBy>Svetlana Solomonova</cp:lastModifiedBy>
  <cp:revision>58</cp:revision>
  <dcterms:modified xsi:type="dcterms:W3CDTF">2019-10-14T10:04:34Z</dcterms:modified>
</cp:coreProperties>
</file>